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4"/>
  </p:notesMasterIdLst>
  <p:sldIdLst>
    <p:sldId id="272" r:id="rId2"/>
    <p:sldId id="296" r:id="rId3"/>
  </p:sldIdLst>
  <p:sldSz cx="49377600" cy="32918400"/>
  <p:notesSz cx="6858000" cy="9144000"/>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Lato" panose="020F0502020204030203" pitchFamily="34" charset="0"/>
      <p:regular r:id="rId11"/>
      <p:bold r:id="rId12"/>
      <p:italic r:id="rId13"/>
      <p:boldItalic r:id="rId14"/>
    </p:embeddedFont>
    <p:embeddedFont>
      <p:font typeface="Lato Black" panose="020F0A02020204030203" pitchFamily="34" charset="0"/>
      <p:bold r:id="rId15"/>
      <p:boldItalic r:id="rId16"/>
    </p:embeddedFont>
    <p:embeddedFont>
      <p:font typeface="Verdana" panose="020B0604030504040204" pitchFamily="34" charset="0"/>
      <p:regular r:id="rId17"/>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5576" userDrawn="1">
          <p15:clr>
            <a:srgbClr val="A4A3A4"/>
          </p15:clr>
        </p15:guide>
        <p15:guide id="3" pos="6024" userDrawn="1">
          <p15:clr>
            <a:srgbClr val="A4A3A4"/>
          </p15:clr>
        </p15:guide>
        <p15:guide id="4" pos="264" userDrawn="1">
          <p15:clr>
            <a:srgbClr val="A4A3A4"/>
          </p15:clr>
        </p15:guide>
        <p15:guide id="5" pos="744" userDrawn="1">
          <p15:clr>
            <a:srgbClr val="A4A3A4"/>
          </p15:clr>
        </p15:guide>
        <p15:guide id="6" orient="horz" pos="10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DEEA"/>
    <a:srgbClr val="FFF59D"/>
    <a:srgbClr val="FFD54F"/>
    <a:srgbClr val="FFC107"/>
    <a:srgbClr val="E1E082"/>
    <a:srgbClr val="E04336"/>
    <a:srgbClr val="E91E63"/>
    <a:srgbClr val="B3E5FC"/>
    <a:srgbClr val="FF8A80"/>
    <a:srgbClr val="1B5E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503" autoAdjust="0"/>
    <p:restoredTop sz="90301" autoAdjust="0"/>
  </p:normalViewPr>
  <p:slideViewPr>
    <p:cSldViewPr snapToGrid="0" showGuides="1">
      <p:cViewPr varScale="1">
        <p:scale>
          <a:sx n="15" d="100"/>
          <a:sy n="15" d="100"/>
        </p:scale>
        <p:origin x="1614" y="168"/>
      </p:cViewPr>
      <p:guideLst>
        <p:guide pos="15576"/>
        <p:guide pos="6024"/>
        <p:guide pos="264"/>
        <p:guide pos="744"/>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tableStyles" Target="tableStyle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theme" Target="theme/theme1.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viewProps" Target="viewProps.xml"/></Relationships>
</file>

<file path=ppt/media/image1.png>
</file>

<file path=ppt/media/image2.sv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6/16/2019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PowerPoint,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Contributor list: Don’t split names onto two lines (e.g., “Jimmy [break] Smith”). If that happens, use a new line, unless you need the space. </a:t>
            </a:r>
            <a:r>
              <a:rPr lang="en-US" b="1" dirty="0"/>
              <a:t>Bold the first names of anybody who’s presenting</a:t>
            </a:r>
            <a:r>
              <a:rPr lang="en-US" dirty="0"/>
              <a:t> in person at the conference.</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2</a:t>
            </a:fld>
            <a:endParaRPr lang="en-US"/>
          </a:p>
        </p:txBody>
      </p:sp>
    </p:spTree>
    <p:extLst>
      <p:ext uri="{BB962C8B-B14F-4D97-AF65-F5344CB8AC3E}">
        <p14:creationId xmlns:p14="http://schemas.microsoft.com/office/powerpoint/2010/main" val="211049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5387342"/>
            <a:ext cx="4197096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6172200" y="17289782"/>
            <a:ext cx="370332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601755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213694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335848" y="1752600"/>
            <a:ext cx="1064704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94713" y="1752600"/>
            <a:ext cx="3132391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062549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11104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68995" y="8206749"/>
            <a:ext cx="4258818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3368995" y="22029429"/>
            <a:ext cx="4258818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6/16/2019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55305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947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9974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6/16/2019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282151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01141" y="1752607"/>
            <a:ext cx="425881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401147" y="8069582"/>
            <a:ext cx="20889036"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401147" y="12024360"/>
            <a:ext cx="20889036"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997413" y="8069582"/>
            <a:ext cx="20991911"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4997413" y="12024360"/>
            <a:ext cx="20991911"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6/16/2019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738387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6/16/2019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420506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6/16/2019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705658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20991911" y="4739647"/>
            <a:ext cx="2499741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446394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991911" y="4739647"/>
            <a:ext cx="2499741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620014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4710" y="1752607"/>
            <a:ext cx="425881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94710" y="8763000"/>
            <a:ext cx="4258818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94710" y="30510487"/>
            <a:ext cx="1110996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6/16/2019</a:t>
            </a:fld>
            <a:endParaRPr lang="en-US"/>
          </a:p>
        </p:txBody>
      </p:sp>
      <p:sp>
        <p:nvSpPr>
          <p:cNvPr id="5" name="Footer Placeholder 4"/>
          <p:cNvSpPr>
            <a:spLocks noGrp="1"/>
          </p:cNvSpPr>
          <p:nvPr>
            <p:ph type="ftr" sz="quarter" idx="3"/>
          </p:nvPr>
        </p:nvSpPr>
        <p:spPr>
          <a:xfrm>
            <a:off x="16356330" y="30510487"/>
            <a:ext cx="1666494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4872930" y="30510487"/>
            <a:ext cx="1110996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23432060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qr-code-generator.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A148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0819F-FE92-412D-A3A4-C7AB34024A65}"/>
              </a:ext>
            </a:extLst>
          </p:cNvPr>
          <p:cNvSpPr>
            <a:spLocks noGrp="1"/>
          </p:cNvSpPr>
          <p:nvPr>
            <p:ph type="title"/>
          </p:nvPr>
        </p:nvSpPr>
        <p:spPr>
          <a:xfrm>
            <a:off x="3394710" y="5654043"/>
            <a:ext cx="42588180" cy="18318473"/>
          </a:xfrm>
        </p:spPr>
        <p:txBody>
          <a:bodyPr>
            <a:normAutofit fontScale="90000"/>
          </a:bodyPr>
          <a:lstStyle/>
          <a:p>
            <a:pPr>
              <a:lnSpc>
                <a:spcPct val="120000"/>
              </a:lnSpc>
            </a:pPr>
            <a:r>
              <a:rPr lang="en-US" b="1" dirty="0">
                <a:solidFill>
                  <a:srgbClr val="E1BEE7"/>
                </a:solidFill>
                <a:latin typeface="Verdana" panose="020B0604030504040204" pitchFamily="34" charset="0"/>
                <a:ea typeface="Verdana" panose="020B0604030504040204" pitchFamily="34" charset="0"/>
              </a:rPr>
              <a:t>Notes:</a:t>
            </a:r>
            <a:r>
              <a:rPr lang="en-US" b="1" dirty="0">
                <a:solidFill>
                  <a:schemeClr val="bg1"/>
                </a:solidFill>
                <a:latin typeface="Verdana" panose="020B0604030504040204" pitchFamily="34" charset="0"/>
                <a:ea typeface="Verdana" panose="020B0604030504040204" pitchFamily="34" charset="0"/>
              </a:rPr>
              <a:t> </a:t>
            </a:r>
            <a:br>
              <a:rPr lang="en-US" dirty="0">
                <a:solidFill>
                  <a:schemeClr val="bg1"/>
                </a:solidFill>
                <a:latin typeface="Verdana" panose="020B0604030504040204" pitchFamily="34" charset="0"/>
                <a:ea typeface="Verdana" panose="020B0604030504040204" pitchFamily="34" charset="0"/>
              </a:rPr>
            </a:br>
            <a:r>
              <a:rPr lang="en-US" sz="14700" dirty="0">
                <a:solidFill>
                  <a:schemeClr val="bg1"/>
                </a:solidFill>
                <a:latin typeface="Verdana" panose="020B0604030504040204" pitchFamily="34" charset="0"/>
                <a:ea typeface="Verdana" panose="020B0604030504040204" pitchFamily="34" charset="0"/>
              </a:rPr>
              <a:t>1. </a:t>
            </a:r>
            <a:r>
              <a:rPr lang="en-US" sz="14700" b="1" dirty="0">
                <a:solidFill>
                  <a:schemeClr val="bg1"/>
                </a:solidFill>
                <a:latin typeface="Verdana" panose="020B0604030504040204" pitchFamily="34" charset="0"/>
                <a:ea typeface="Verdana" panose="020B0604030504040204" pitchFamily="34" charset="0"/>
              </a:rPr>
              <a:t>Correct fonts</a:t>
            </a:r>
            <a:r>
              <a:rPr lang="en-US" sz="14700" dirty="0">
                <a:solidFill>
                  <a:schemeClr val="bg1"/>
                </a:solidFill>
                <a:latin typeface="Verdana" panose="020B0604030504040204" pitchFamily="34" charset="0"/>
                <a:ea typeface="Verdana" panose="020B0604030504040204" pitchFamily="34" charset="0"/>
              </a:rPr>
              <a:t> won’t load until you open this in PowerPoint</a:t>
            </a:r>
            <a:r>
              <a:rPr lang="en-US" sz="14700" dirty="0">
                <a:solidFill>
                  <a:srgbClr val="757575"/>
                </a:solidFill>
                <a:latin typeface="Verdana" panose="020B0604030504040204" pitchFamily="34" charset="0"/>
                <a:ea typeface="Verdana" panose="020B0604030504040204" pitchFamily="34" charset="0"/>
              </a:rPr>
              <a:t> </a:t>
            </a:r>
            <a:r>
              <a:rPr lang="en-US" sz="14700" dirty="0">
                <a:solidFill>
                  <a:srgbClr val="9E9E9E"/>
                </a:solidFill>
                <a:latin typeface="Verdana" panose="020B0604030504040204" pitchFamily="34" charset="0"/>
                <a:ea typeface="Verdana" panose="020B0604030504040204" pitchFamily="34" charset="0"/>
              </a:rPr>
              <a:t>(e.g., if you’re previewing this in your browser it’ll look uglier than it actually is)</a:t>
            </a:r>
            <a:r>
              <a:rPr lang="en-US" sz="14700" dirty="0">
                <a:solidFill>
                  <a:schemeClr val="bg1"/>
                </a:solidFill>
                <a:latin typeface="Verdana" panose="020B0604030504040204" pitchFamily="34" charset="0"/>
                <a:ea typeface="Verdana" panose="020B0604030504040204" pitchFamily="34" charset="0"/>
              </a:rPr>
              <a:t>.</a:t>
            </a:r>
            <a:br>
              <a:rPr lang="en-US" sz="14700" dirty="0">
                <a:solidFill>
                  <a:schemeClr val="bg1"/>
                </a:solidFill>
                <a:latin typeface="Verdana" panose="020B0604030504040204" pitchFamily="34" charset="0"/>
                <a:ea typeface="Verdana" panose="020B0604030504040204" pitchFamily="34" charset="0"/>
              </a:rPr>
            </a:br>
            <a:br>
              <a:rPr lang="en-US" sz="14700" dirty="0">
                <a:solidFill>
                  <a:schemeClr val="bg1"/>
                </a:solidFill>
                <a:latin typeface="Verdana" panose="020B0604030504040204" pitchFamily="34" charset="0"/>
                <a:ea typeface="Verdana" panose="020B0604030504040204" pitchFamily="34" charset="0"/>
              </a:rPr>
            </a:br>
            <a:r>
              <a:rPr lang="en-US" sz="14700" dirty="0">
                <a:solidFill>
                  <a:schemeClr val="bg1"/>
                </a:solidFill>
                <a:latin typeface="Verdana" panose="020B0604030504040204" pitchFamily="34" charset="0"/>
                <a:ea typeface="Verdana" panose="020B0604030504040204" pitchFamily="34" charset="0"/>
              </a:rPr>
              <a:t>2. Generate </a:t>
            </a:r>
            <a:r>
              <a:rPr lang="en-US" sz="14700" b="1" dirty="0">
                <a:solidFill>
                  <a:schemeClr val="bg1"/>
                </a:solidFill>
                <a:latin typeface="Verdana" panose="020B0604030504040204" pitchFamily="34" charset="0"/>
                <a:ea typeface="Verdana" panose="020B0604030504040204" pitchFamily="34" charset="0"/>
              </a:rPr>
              <a:t>QR</a:t>
            </a:r>
            <a:r>
              <a:rPr lang="en-US" sz="14700" dirty="0">
                <a:solidFill>
                  <a:schemeClr val="bg1"/>
                </a:solidFill>
                <a:latin typeface="Verdana" panose="020B0604030504040204" pitchFamily="34" charset="0"/>
                <a:ea typeface="Verdana" panose="020B0604030504040204" pitchFamily="34" charset="0"/>
              </a:rPr>
              <a:t> codes here:</a:t>
            </a:r>
            <a:br>
              <a:rPr lang="en-US" sz="14700" dirty="0">
                <a:solidFill>
                  <a:schemeClr val="bg1"/>
                </a:solidFill>
                <a:latin typeface="Verdana" panose="020B0604030504040204" pitchFamily="34" charset="0"/>
                <a:ea typeface="Verdana" panose="020B0604030504040204" pitchFamily="34" charset="0"/>
              </a:rPr>
            </a:br>
            <a:r>
              <a:rPr lang="en-US" sz="9600" dirty="0">
                <a:latin typeface="Verdana" panose="020B0604030504040204" pitchFamily="34" charset="0"/>
                <a:ea typeface="Verdana" panose="020B0604030504040204" pitchFamily="34" charset="0"/>
                <a:cs typeface="Arial" panose="020B0604020202020204" pitchFamily="34" charset="0"/>
                <a:hlinkClick r:id="rId2"/>
              </a:rPr>
              <a:t>https://www.qrcode-monkey.com/</a:t>
            </a:r>
            <a:br>
              <a:rPr lang="en-US" sz="14700" dirty="0">
                <a:solidFill>
                  <a:schemeClr val="bg1"/>
                </a:solidFill>
                <a:latin typeface="Verdana" panose="020B0604030504040204" pitchFamily="34" charset="0"/>
                <a:ea typeface="Verdana" panose="020B0604030504040204" pitchFamily="34" charset="0"/>
              </a:rPr>
            </a:br>
            <a:endParaRPr lang="en-US" dirty="0">
              <a:solidFill>
                <a:schemeClr val="bg1"/>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674961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D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78733BE-059C-47B7-9415-5ADF2F3024F1}"/>
              </a:ext>
            </a:extLst>
          </p:cNvPr>
          <p:cNvSpPr/>
          <p:nvPr/>
        </p:nvSpPr>
        <p:spPr>
          <a:xfrm>
            <a:off x="40306752" y="0"/>
            <a:ext cx="9153260" cy="331966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i="1" dirty="0">
                <a:latin typeface="Lato" panose="020F0502020204030203" pitchFamily="34" charset="0"/>
                <a:cs typeface="Lato" panose="020F0502020204030203" pitchFamily="34" charset="0"/>
              </a:rPr>
              <a:t>Non-Cognitive Predictors of Student Success:</a:t>
            </a:r>
            <a:br>
              <a:rPr lang="en-US" i="1" dirty="0">
                <a:latin typeface="Lato" panose="020F0502020204030203" pitchFamily="34" charset="0"/>
                <a:cs typeface="Lato" panose="020F0502020204030203" pitchFamily="34" charset="0"/>
              </a:rPr>
            </a:br>
            <a:r>
              <a:rPr lang="en-US" i="1" dirty="0">
                <a:latin typeface="Lato" panose="020F0502020204030203" pitchFamily="34" charset="0"/>
                <a:cs typeface="Lato" panose="020F0502020204030203" pitchFamily="34" charset="0"/>
              </a:rPr>
              <a:t>A Predictive Validity Comparison Between Domestic and International Students</a:t>
            </a:r>
          </a:p>
        </p:txBody>
      </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12452177" y="5191886"/>
            <a:ext cx="25976634" cy="12484959"/>
          </a:xfrm>
        </p:spPr>
        <p:txBody>
          <a:bodyPr anchor="t">
            <a:noAutofit/>
          </a:bodyPr>
          <a:lstStyle/>
          <a:p>
            <a:pPr algn="l">
              <a:lnSpc>
                <a:spcPct val="150000"/>
              </a:lnSpc>
            </a:pPr>
            <a:r>
              <a:rPr lang="en-US" sz="13900" b="1" dirty="0">
                <a:solidFill>
                  <a:schemeClr val="bg1"/>
                </a:solidFill>
                <a:latin typeface="Lato Black" panose="020F0A02020204030203" pitchFamily="34" charset="0"/>
                <a:ea typeface="Roboto" panose="02000000000000000000" pitchFamily="2" charset="0"/>
                <a:cs typeface="Arial" panose="020B0604020202020204" pitchFamily="34" charset="0"/>
              </a:rPr>
              <a:t>Main summary goes here</a:t>
            </a:r>
            <a:r>
              <a:rPr lang="en-US" sz="13900" dirty="0">
                <a:solidFill>
                  <a:schemeClr val="bg1"/>
                </a:solidFill>
                <a:latin typeface="Lato" panose="020F0502020204030203" pitchFamily="34" charset="0"/>
                <a:ea typeface="Roboto" panose="02000000000000000000" pitchFamily="2" charset="0"/>
                <a:cs typeface="Arial" panose="020B0604020202020204" pitchFamily="34" charset="0"/>
              </a:rPr>
              <a:t>, translated into </a:t>
            </a:r>
            <a:r>
              <a:rPr lang="en-US" sz="13900" dirty="0">
                <a:solidFill>
                  <a:schemeClr val="bg1"/>
                </a:solidFill>
                <a:latin typeface="Lato Black" panose="020F0A02020204030203" pitchFamily="34" charset="0"/>
                <a:ea typeface="Roboto" panose="02000000000000000000" pitchFamily="2" charset="0"/>
                <a:cs typeface="Arial" panose="020B0604020202020204" pitchFamily="34" charset="0"/>
              </a:rPr>
              <a:t>plain English</a:t>
            </a:r>
            <a:r>
              <a:rPr lang="en-US" sz="13900" dirty="0">
                <a:solidFill>
                  <a:schemeClr val="bg1"/>
                </a:solidFill>
                <a:latin typeface="Lato" panose="020F0502020204030203" pitchFamily="34" charset="0"/>
                <a:ea typeface="Roboto" panose="02000000000000000000" pitchFamily="2" charset="0"/>
                <a:cs typeface="Arial" panose="020B0604020202020204" pitchFamily="34" charset="0"/>
              </a:rPr>
              <a:t>. </a:t>
            </a:r>
            <a:r>
              <a:rPr lang="en-US" sz="13900" dirty="0">
                <a:solidFill>
                  <a:schemeClr val="bg1"/>
                </a:solidFill>
                <a:latin typeface="Lato Black" panose="020F0A02020204030203" pitchFamily="34" charset="0"/>
                <a:ea typeface="Roboto" panose="02000000000000000000" pitchFamily="2" charset="0"/>
                <a:cs typeface="Arial" panose="020B0604020202020204" pitchFamily="34" charset="0"/>
              </a:rPr>
              <a:t>Emphasize</a:t>
            </a:r>
            <a:r>
              <a:rPr lang="en-US" sz="13900" dirty="0">
                <a:solidFill>
                  <a:schemeClr val="bg1"/>
                </a:solidFill>
                <a:latin typeface="Lato" panose="020F0502020204030203" pitchFamily="34" charset="0"/>
                <a:ea typeface="Roboto" panose="02000000000000000000" pitchFamily="2" charset="0"/>
                <a:cs typeface="Arial" panose="020B0604020202020204" pitchFamily="34" charset="0"/>
              </a:rPr>
              <a:t> the important words.</a:t>
            </a:r>
          </a:p>
        </p:txBody>
      </p:sp>
      <p:sp>
        <p:nvSpPr>
          <p:cNvPr id="2" name="Rectangle 1">
            <a:extLst>
              <a:ext uri="{FF2B5EF4-FFF2-40B4-BE49-F238E27FC236}">
                <a16:creationId xmlns:a16="http://schemas.microsoft.com/office/drawing/2014/main" id="{B0C5B857-0E51-4898-BAEF-B471D5E63813}"/>
              </a:ext>
            </a:extLst>
          </p:cNvPr>
          <p:cNvSpPr/>
          <p:nvPr/>
        </p:nvSpPr>
        <p:spPr>
          <a:xfrm>
            <a:off x="0" y="0"/>
            <a:ext cx="10739698" cy="3291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i="1" dirty="0">
                <a:latin typeface="Lato" panose="020F0502020204030203" pitchFamily="34" charset="0"/>
                <a:cs typeface="Lato" panose="020F0502020204030203" pitchFamily="34" charset="0"/>
              </a:rPr>
              <a:t>Non-Cognitive Predictors of Student Success:</a:t>
            </a:r>
            <a:br>
              <a:rPr lang="en-US" i="1" dirty="0">
                <a:latin typeface="Lato" panose="020F0502020204030203" pitchFamily="34" charset="0"/>
                <a:cs typeface="Lato" panose="020F0502020204030203" pitchFamily="34" charset="0"/>
              </a:rPr>
            </a:br>
            <a:r>
              <a:rPr lang="en-US" i="1" dirty="0">
                <a:latin typeface="Lato" panose="020F0502020204030203" pitchFamily="34" charset="0"/>
                <a:cs typeface="Lato" panose="020F0502020204030203" pitchFamily="34" charset="0"/>
              </a:rPr>
              <a:t>A Predictive Validity Comparison Between Domestic and International Students</a:t>
            </a:r>
          </a:p>
        </p:txBody>
      </p:sp>
      <p:sp>
        <p:nvSpPr>
          <p:cNvPr id="3" name="TextBox 2">
            <a:extLst>
              <a:ext uri="{FF2B5EF4-FFF2-40B4-BE49-F238E27FC236}">
                <a16:creationId xmlns:a16="http://schemas.microsoft.com/office/drawing/2014/main" id="{8E35B311-3C19-412C-ADE6-EB2E4158F366}"/>
              </a:ext>
            </a:extLst>
          </p:cNvPr>
          <p:cNvSpPr txBox="1"/>
          <p:nvPr/>
        </p:nvSpPr>
        <p:spPr>
          <a:xfrm>
            <a:off x="587854" y="3495773"/>
            <a:ext cx="9563989" cy="28610781"/>
          </a:xfrm>
          <a:prstGeom prst="rect">
            <a:avLst/>
          </a:prstGeom>
          <a:noFill/>
        </p:spPr>
        <p:txBody>
          <a:bodyPr wrap="square" rtlCol="0">
            <a:spAutoFit/>
          </a:bodyPr>
          <a:lstStyle/>
          <a:p>
            <a:pPr>
              <a:lnSpc>
                <a:spcPct val="120000"/>
              </a:lnSpc>
            </a:pPr>
            <a:r>
              <a:rPr lang="en-US" sz="3600" b="1" dirty="0">
                <a:latin typeface="Lato Black" panose="020F0A02020204030203" pitchFamily="34" charset="0"/>
                <a:cs typeface="Arial" panose="020B0604020202020204" pitchFamily="34" charset="0"/>
              </a:rPr>
              <a:t>INTRO: </a:t>
            </a:r>
          </a:p>
          <a:p>
            <a:pPr marL="571500" indent="-571500">
              <a:lnSpc>
                <a:spcPct val="120000"/>
              </a:lnSpc>
              <a:buFont typeface="Arial" panose="020B0604020202020204" pitchFamily="34" charset="0"/>
              <a:buChar char="•"/>
            </a:pPr>
            <a:r>
              <a:rPr lang="en-US" sz="3600" dirty="0">
                <a:latin typeface="Lato" panose="020F0502020204030203" pitchFamily="34" charset="0"/>
                <a:cs typeface="Arial" panose="020B0604020202020204" pitchFamily="34" charset="0"/>
              </a:rPr>
              <a:t>Who cares? Explain why your framework or library was created, and why you decided that one, or more, of the existing frameworks or libraries did not work. Avoid marketing hype words</a:t>
            </a: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r>
              <a:rPr lang="en-US" sz="3600" b="1" dirty="0">
                <a:solidFill>
                  <a:srgbClr val="8C1616"/>
                </a:solidFill>
                <a:latin typeface="Lato Black" panose="020F0A02020204030203" pitchFamily="34" charset="0"/>
                <a:cs typeface="Arial" panose="020B0604020202020204" pitchFamily="34" charset="0"/>
              </a:rPr>
              <a:t>CONSIDERATIONS</a:t>
            </a:r>
          </a:p>
          <a:p>
            <a:pPr marL="742950" indent="-742950">
              <a:lnSpc>
                <a:spcPct val="120000"/>
              </a:lnSpc>
              <a:buFont typeface="+mj-lt"/>
              <a:buAutoNum type="arabicPeriod"/>
            </a:pPr>
            <a:r>
              <a:rPr lang="en-US" sz="3600" dirty="0">
                <a:latin typeface="Lato" panose="020F0502020204030203" pitchFamily="34" charset="0"/>
                <a:cs typeface="Arial" panose="020B0604020202020204" pitchFamily="34" charset="0"/>
              </a:rPr>
              <a:t>What other frameworks or libraries exist?</a:t>
            </a:r>
          </a:p>
          <a:p>
            <a:pPr marL="742950" indent="-742950">
              <a:lnSpc>
                <a:spcPct val="120000"/>
              </a:lnSpc>
              <a:buFont typeface="+mj-lt"/>
              <a:buAutoNum type="arabicPeriod"/>
            </a:pPr>
            <a:r>
              <a:rPr lang="en-US" sz="3600" dirty="0">
                <a:latin typeface="Lato" panose="020F0502020204030203" pitchFamily="34" charset="0"/>
                <a:cs typeface="Arial" panose="020B0604020202020204" pitchFamily="34" charset="0"/>
              </a:rPr>
              <a:t>How long, what size, and other pertinent data about your framework or library.</a:t>
            </a:r>
          </a:p>
          <a:p>
            <a:pPr marL="742950" indent="-742950">
              <a:lnSpc>
                <a:spcPct val="120000"/>
              </a:lnSpc>
              <a:buFont typeface="+mj-lt"/>
              <a:buAutoNum type="arabicPeriod"/>
            </a:pPr>
            <a:r>
              <a:rPr lang="en-US" sz="3600" dirty="0">
                <a:latin typeface="Lato" panose="020F0502020204030203" pitchFamily="34" charset="0"/>
                <a:cs typeface="Arial" panose="020B0604020202020204" pitchFamily="34" charset="0"/>
              </a:rPr>
              <a:t>How you tested it.</a:t>
            </a: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endParaRPr lang="en-US" sz="3600" b="1" dirty="0">
              <a:latin typeface="Lato" panose="020F0502020204030203" pitchFamily="34" charset="0"/>
              <a:cs typeface="Arial" panose="020B0604020202020204" pitchFamily="34" charset="0"/>
            </a:endParaRPr>
          </a:p>
          <a:p>
            <a:pPr>
              <a:lnSpc>
                <a:spcPct val="120000"/>
              </a:lnSpc>
            </a:pPr>
            <a:r>
              <a:rPr lang="en-US" sz="3600" b="1" dirty="0">
                <a:latin typeface="Lato Black" panose="020F0A02020204030203" pitchFamily="34" charset="0"/>
                <a:cs typeface="Arial" panose="020B0604020202020204" pitchFamily="34" charset="0"/>
              </a:rPr>
              <a:t>OUTPUT</a:t>
            </a:r>
          </a:p>
          <a:p>
            <a:pPr marL="571500" indent="-571500">
              <a:lnSpc>
                <a:spcPct val="120000"/>
              </a:lnSpc>
              <a:buFont typeface="Arial" panose="020B0604020202020204" pitchFamily="34" charset="0"/>
              <a:buChar char="•"/>
            </a:pPr>
            <a:r>
              <a:rPr lang="en-US" sz="3600" dirty="0">
                <a:latin typeface="Lato" panose="020F0502020204030203" pitchFamily="34" charset="0"/>
                <a:cs typeface="Arial" panose="020B0604020202020204" pitchFamily="34" charset="0"/>
              </a:rPr>
              <a:t>The essential screen image, graph or code images(s) only.</a:t>
            </a:r>
          </a:p>
          <a:p>
            <a:pPr marL="571500" indent="-571500">
              <a:lnSpc>
                <a:spcPct val="120000"/>
              </a:lnSpc>
              <a:buFont typeface="Arial" panose="020B0604020202020204" pitchFamily="34" charset="0"/>
              <a:buChar char="•"/>
            </a:pPr>
            <a:r>
              <a:rPr lang="en-US" sz="3600" dirty="0">
                <a:latin typeface="Lato" panose="020F0502020204030203" pitchFamily="34" charset="0"/>
                <a:cs typeface="Arial" panose="020B0604020202020204" pitchFamily="34" charset="0"/>
              </a:rPr>
              <a:t>Keep this to the essential. No more than two (2), and they must be your most influential two (2). Put everything else in Ammo Bar, if needed.</a:t>
            </a: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endParaRPr lang="en-US" sz="3600" dirty="0">
              <a:latin typeface="Lato" panose="020F0502020204030203" pitchFamily="34" charset="0"/>
              <a:cs typeface="Arial" panose="020B0604020202020204" pitchFamily="34" charset="0"/>
            </a:endParaRPr>
          </a:p>
          <a:p>
            <a:pPr>
              <a:lnSpc>
                <a:spcPct val="120000"/>
              </a:lnSpc>
            </a:pPr>
            <a:r>
              <a:rPr lang="en-US" sz="3600" dirty="0">
                <a:latin typeface="Lato Black" panose="020F0A02020204030203" pitchFamily="34" charset="0"/>
                <a:cs typeface="Arial" panose="020B0604020202020204" pitchFamily="34" charset="0"/>
              </a:rPr>
              <a:t>DISCUSSION</a:t>
            </a:r>
          </a:p>
          <a:p>
            <a:pPr marL="571500" indent="-571500">
              <a:lnSpc>
                <a:spcPct val="120000"/>
              </a:lnSpc>
              <a:buFont typeface="Arial" panose="020B0604020202020204" pitchFamily="34" charset="0"/>
              <a:buChar char="•"/>
            </a:pPr>
            <a:r>
              <a:rPr lang="en-US" sz="3600" dirty="0">
                <a:latin typeface="Lato" panose="020F0502020204030203" pitchFamily="34" charset="0"/>
                <a:cs typeface="Arial" panose="020B0604020202020204" pitchFamily="34" charset="0"/>
              </a:rPr>
              <a:t>“I encountered &lt;code challenge A&gt;, and I looked around for solutions. I was not able to find an acceptable solution, because of &lt;a&gt;, &lt;b&gt;, and &lt;c&gt;.”</a:t>
            </a:r>
          </a:p>
        </p:txBody>
      </p:sp>
      <p:sp>
        <p:nvSpPr>
          <p:cNvPr id="7" name="TextBox 6">
            <a:extLst>
              <a:ext uri="{FF2B5EF4-FFF2-40B4-BE49-F238E27FC236}">
                <a16:creationId xmlns:a16="http://schemas.microsoft.com/office/drawing/2014/main" id="{FCAC4B58-8623-4DBE-951A-DDF821787031}"/>
              </a:ext>
            </a:extLst>
          </p:cNvPr>
          <p:cNvSpPr txBox="1"/>
          <p:nvPr/>
        </p:nvSpPr>
        <p:spPr>
          <a:xfrm>
            <a:off x="41127709" y="6718720"/>
            <a:ext cx="7662037" cy="12095619"/>
          </a:xfrm>
          <a:prstGeom prst="rect">
            <a:avLst/>
          </a:prstGeom>
          <a:noFill/>
        </p:spPr>
        <p:txBody>
          <a:bodyPr wrap="square" rtlCol="0">
            <a:spAutoFit/>
          </a:bodyPr>
          <a:lstStyle/>
          <a:p>
            <a:r>
              <a:rPr lang="en-US" sz="5400" b="1" dirty="0">
                <a:latin typeface="Lato" panose="020F0502020204030203" pitchFamily="34" charset="0"/>
                <a:cs typeface="Arial" panose="020B0604020202020204" pitchFamily="34" charset="0"/>
              </a:rPr>
              <a:t>AMMO BAR</a:t>
            </a:r>
          </a:p>
          <a:p>
            <a:endParaRPr lang="en-US" sz="5400" b="1" dirty="0">
              <a:latin typeface="Lato" panose="020F0502020204030203" pitchFamily="34" charset="0"/>
              <a:cs typeface="Arial" panose="020B0604020202020204" pitchFamily="34" charset="0"/>
            </a:endParaRPr>
          </a:p>
          <a:p>
            <a:r>
              <a:rPr lang="en-US" sz="4800" b="1" dirty="0">
                <a:latin typeface="Lato" panose="020F0502020204030203" pitchFamily="34" charset="0"/>
                <a:cs typeface="Arial" panose="020B0604020202020204" pitchFamily="34" charset="0"/>
              </a:rPr>
              <a:t>Delete this and replace it with your…</a:t>
            </a:r>
          </a:p>
          <a:p>
            <a:pPr marL="1143000" indent="-1143000">
              <a:buFont typeface="Arial" panose="020B0604020202020204" pitchFamily="34" charset="0"/>
              <a:buChar char="•"/>
            </a:pPr>
            <a:r>
              <a:rPr lang="en-US" sz="4800" dirty="0">
                <a:latin typeface="Lato" panose="020F0502020204030203" pitchFamily="34" charset="0"/>
                <a:cs typeface="Arial" panose="020B0604020202020204" pitchFamily="34" charset="0"/>
              </a:rPr>
              <a:t>Extra Graphs</a:t>
            </a:r>
          </a:p>
          <a:p>
            <a:pPr marL="1143000" indent="-1143000">
              <a:buFont typeface="Arial" panose="020B0604020202020204" pitchFamily="34" charset="0"/>
              <a:buChar char="•"/>
            </a:pPr>
            <a:r>
              <a:rPr lang="en-US" sz="4800" dirty="0">
                <a:latin typeface="Lato" panose="020F0502020204030203" pitchFamily="34" charset="0"/>
                <a:cs typeface="Arial" panose="020B0604020202020204" pitchFamily="34" charset="0"/>
              </a:rPr>
              <a:t>Extra Screen Shots</a:t>
            </a:r>
          </a:p>
          <a:p>
            <a:pPr marL="1143000" indent="-1143000">
              <a:buFont typeface="Arial" panose="020B0604020202020204" pitchFamily="34" charset="0"/>
              <a:buChar char="•"/>
            </a:pPr>
            <a:r>
              <a:rPr lang="en-US" sz="4800" dirty="0">
                <a:latin typeface="Lato" panose="020F0502020204030203" pitchFamily="34" charset="0"/>
                <a:cs typeface="Arial" panose="020B0604020202020204" pitchFamily="34" charset="0"/>
              </a:rPr>
              <a:t>Extra Code Samples</a:t>
            </a:r>
          </a:p>
          <a:p>
            <a:pPr marL="1143000" indent="-1143000">
              <a:buFont typeface="Arial" panose="020B0604020202020204" pitchFamily="34" charset="0"/>
              <a:buChar char="•"/>
            </a:pPr>
            <a:r>
              <a:rPr lang="en-US" sz="4800" dirty="0">
                <a:latin typeface="Lato" panose="020F0502020204030203" pitchFamily="34" charset="0"/>
                <a:cs typeface="Arial" panose="020B0604020202020204" pitchFamily="34" charset="0"/>
              </a:rPr>
              <a:t>Extra Demo Samples</a:t>
            </a:r>
          </a:p>
          <a:p>
            <a:endParaRPr lang="en-US" sz="4800" dirty="0">
              <a:latin typeface="Lato" panose="020F0502020204030203" pitchFamily="34" charset="0"/>
              <a:cs typeface="Arial" panose="020B0604020202020204" pitchFamily="34" charset="0"/>
            </a:endParaRPr>
          </a:p>
          <a:p>
            <a:r>
              <a:rPr lang="en-US" sz="4800" dirty="0">
                <a:latin typeface="Lato" panose="020F0502020204030203" pitchFamily="34" charset="0"/>
                <a:cs typeface="Arial" panose="020B0604020202020204" pitchFamily="34" charset="0"/>
              </a:rPr>
              <a:t>This section is for the authors to talk about other stuff they think might be important. It might or might not, but it is additional ammo for swaying decisions.</a:t>
            </a:r>
          </a:p>
        </p:txBody>
      </p:sp>
      <p:sp>
        <p:nvSpPr>
          <p:cNvPr id="9" name="Graphic 7">
            <a:extLst>
              <a:ext uri="{FF2B5EF4-FFF2-40B4-BE49-F238E27FC236}">
                <a16:creationId xmlns:a16="http://schemas.microsoft.com/office/drawing/2014/main" id="{9914F9AF-0FB9-4924-8DCA-B46EEB713FE9}"/>
              </a:ext>
            </a:extLst>
          </p:cNvPr>
          <p:cNvSpPr/>
          <p:nvPr/>
        </p:nvSpPr>
        <p:spPr>
          <a:xfrm>
            <a:off x="19720837" y="27090524"/>
            <a:ext cx="1256803" cy="2173929"/>
          </a:xfrm>
          <a:custGeom>
            <a:avLst/>
            <a:gdLst>
              <a:gd name="connsiteX0" fmla="*/ 321256 w 2089376"/>
              <a:gd name="connsiteY0" fmla="*/ 0 h 3614056"/>
              <a:gd name="connsiteX1" fmla="*/ 0 w 2089376"/>
              <a:gd name="connsiteY1" fmla="*/ 321256 h 3614056"/>
              <a:gd name="connsiteX2" fmla="*/ 0 w 2089376"/>
              <a:gd name="connsiteY2" fmla="*/ 3292801 h 3614056"/>
              <a:gd name="connsiteX3" fmla="*/ 321256 w 2089376"/>
              <a:gd name="connsiteY3" fmla="*/ 3614057 h 3614056"/>
              <a:gd name="connsiteX4" fmla="*/ 1815047 w 2089376"/>
              <a:gd name="connsiteY4" fmla="*/ 3614057 h 3614056"/>
              <a:gd name="connsiteX5" fmla="*/ 2136303 w 2089376"/>
              <a:gd name="connsiteY5" fmla="*/ 3292801 h 3614056"/>
              <a:gd name="connsiteX6" fmla="*/ 2136303 w 2089376"/>
              <a:gd name="connsiteY6" fmla="*/ 321256 h 3614056"/>
              <a:gd name="connsiteX7" fmla="*/ 1815047 w 2089376"/>
              <a:gd name="connsiteY7" fmla="*/ 0 h 3614056"/>
              <a:gd name="connsiteX8" fmla="*/ 321256 w 2089376"/>
              <a:gd name="connsiteY8" fmla="*/ 0 h 3614056"/>
              <a:gd name="connsiteX9" fmla="*/ 889115 w 2089376"/>
              <a:gd name="connsiteY9" fmla="*/ 309397 h 3614056"/>
              <a:gd name="connsiteX10" fmla="*/ 1247302 w 2089376"/>
              <a:gd name="connsiteY10" fmla="*/ 309397 h 3614056"/>
              <a:gd name="connsiteX11" fmla="*/ 1289936 w 2089376"/>
              <a:gd name="connsiteY11" fmla="*/ 369650 h 3614056"/>
              <a:gd name="connsiteX12" fmla="*/ 1247302 w 2089376"/>
              <a:gd name="connsiteY12" fmla="*/ 429903 h 3614056"/>
              <a:gd name="connsiteX13" fmla="*/ 889115 w 2089376"/>
              <a:gd name="connsiteY13" fmla="*/ 429903 h 3614056"/>
              <a:gd name="connsiteX14" fmla="*/ 846480 w 2089376"/>
              <a:gd name="connsiteY14" fmla="*/ 369650 h 3614056"/>
              <a:gd name="connsiteX15" fmla="*/ 889115 w 2089376"/>
              <a:gd name="connsiteY15" fmla="*/ 309397 h 3614056"/>
              <a:gd name="connsiteX16" fmla="*/ 176468 w 2089376"/>
              <a:gd name="connsiteY16" fmla="*/ 738905 h 3614056"/>
              <a:gd name="connsiteX17" fmla="*/ 1959892 w 2089376"/>
              <a:gd name="connsiteY17" fmla="*/ 738905 h 3614056"/>
              <a:gd name="connsiteX18" fmla="*/ 1959892 w 2089376"/>
              <a:gd name="connsiteY18" fmla="*/ 2875208 h 3614056"/>
              <a:gd name="connsiteX19" fmla="*/ 176468 w 2089376"/>
              <a:gd name="connsiteY19" fmla="*/ 2875208 h 3614056"/>
              <a:gd name="connsiteX20" fmla="*/ 176468 w 2089376"/>
              <a:gd name="connsiteY20" fmla="*/ 738905 h 3614056"/>
              <a:gd name="connsiteX21" fmla="*/ 1068180 w 2089376"/>
              <a:gd name="connsiteY21" fmla="*/ 3045747 h 3614056"/>
              <a:gd name="connsiteX22" fmla="*/ 1068180 w 2089376"/>
              <a:gd name="connsiteY22" fmla="*/ 3045747 h 3614056"/>
              <a:gd name="connsiteX23" fmla="*/ 1267066 w 2089376"/>
              <a:gd name="connsiteY23" fmla="*/ 3244633 h 3614056"/>
              <a:gd name="connsiteX24" fmla="*/ 1267066 w 2089376"/>
              <a:gd name="connsiteY24" fmla="*/ 3244633 h 3614056"/>
              <a:gd name="connsiteX25" fmla="*/ 1267066 w 2089376"/>
              <a:gd name="connsiteY25" fmla="*/ 3244633 h 3614056"/>
              <a:gd name="connsiteX26" fmla="*/ 1267066 w 2089376"/>
              <a:gd name="connsiteY26" fmla="*/ 3244633 h 3614056"/>
              <a:gd name="connsiteX27" fmla="*/ 1068180 w 2089376"/>
              <a:gd name="connsiteY27" fmla="*/ 3443519 h 3614056"/>
              <a:gd name="connsiteX28" fmla="*/ 1068180 w 2089376"/>
              <a:gd name="connsiteY28" fmla="*/ 3443519 h 3614056"/>
              <a:gd name="connsiteX29" fmla="*/ 1068180 w 2089376"/>
              <a:gd name="connsiteY29" fmla="*/ 3443519 h 3614056"/>
              <a:gd name="connsiteX30" fmla="*/ 1068180 w 2089376"/>
              <a:gd name="connsiteY30" fmla="*/ 3443519 h 3614056"/>
              <a:gd name="connsiteX31" fmla="*/ 869294 w 2089376"/>
              <a:gd name="connsiteY31" fmla="*/ 3244633 h 3614056"/>
              <a:gd name="connsiteX32" fmla="*/ 869294 w 2089376"/>
              <a:gd name="connsiteY32" fmla="*/ 3244633 h 3614056"/>
              <a:gd name="connsiteX33" fmla="*/ 869294 w 2089376"/>
              <a:gd name="connsiteY33" fmla="*/ 3244633 h 3614056"/>
              <a:gd name="connsiteX34" fmla="*/ 869294 w 2089376"/>
              <a:gd name="connsiteY34" fmla="*/ 3244633 h 3614056"/>
              <a:gd name="connsiteX35" fmla="*/ 1068180 w 2089376"/>
              <a:gd name="connsiteY35" fmla="*/ 3045747 h 3614056"/>
              <a:gd name="connsiteX36" fmla="*/ 1068180 w 2089376"/>
              <a:gd name="connsiteY36" fmla="*/ 3045747 h 3614056"/>
              <a:gd name="connsiteX37" fmla="*/ 1068180 w 2089376"/>
              <a:gd name="connsiteY37" fmla="*/ 3045747 h 3614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89376" h="3614056">
                <a:moveTo>
                  <a:pt x="321256" y="0"/>
                </a:moveTo>
                <a:cubicBezTo>
                  <a:pt x="144562" y="0"/>
                  <a:pt x="0" y="144562"/>
                  <a:pt x="0" y="321256"/>
                </a:cubicBezTo>
                <a:lnTo>
                  <a:pt x="0" y="3292801"/>
                </a:lnTo>
                <a:cubicBezTo>
                  <a:pt x="0" y="3469495"/>
                  <a:pt x="144562" y="3614057"/>
                  <a:pt x="321256" y="3614057"/>
                </a:cubicBezTo>
                <a:lnTo>
                  <a:pt x="1815047" y="3614057"/>
                </a:lnTo>
                <a:cubicBezTo>
                  <a:pt x="1991741" y="3614057"/>
                  <a:pt x="2136303" y="3469495"/>
                  <a:pt x="2136303" y="3292801"/>
                </a:cubicBezTo>
                <a:lnTo>
                  <a:pt x="2136303" y="321256"/>
                </a:lnTo>
                <a:cubicBezTo>
                  <a:pt x="2136303" y="144562"/>
                  <a:pt x="1991741" y="0"/>
                  <a:pt x="1815047" y="0"/>
                </a:cubicBezTo>
                <a:lnTo>
                  <a:pt x="321256" y="0"/>
                </a:lnTo>
                <a:close/>
                <a:moveTo>
                  <a:pt x="889115" y="309397"/>
                </a:moveTo>
                <a:lnTo>
                  <a:pt x="1247302" y="309397"/>
                </a:lnTo>
                <a:cubicBezTo>
                  <a:pt x="1270849" y="309397"/>
                  <a:pt x="1289936" y="336390"/>
                  <a:pt x="1289936" y="369650"/>
                </a:cubicBezTo>
                <a:cubicBezTo>
                  <a:pt x="1289936" y="402911"/>
                  <a:pt x="1270849" y="429903"/>
                  <a:pt x="1247302" y="429903"/>
                </a:cubicBezTo>
                <a:lnTo>
                  <a:pt x="889115" y="429903"/>
                </a:lnTo>
                <a:cubicBezTo>
                  <a:pt x="865567" y="429903"/>
                  <a:pt x="846480" y="402911"/>
                  <a:pt x="846480" y="369650"/>
                </a:cubicBezTo>
                <a:cubicBezTo>
                  <a:pt x="846480" y="336390"/>
                  <a:pt x="865567" y="309397"/>
                  <a:pt x="889115" y="309397"/>
                </a:cubicBezTo>
                <a:close/>
                <a:moveTo>
                  <a:pt x="176468" y="738905"/>
                </a:moveTo>
                <a:lnTo>
                  <a:pt x="1959892" y="738905"/>
                </a:lnTo>
                <a:lnTo>
                  <a:pt x="1959892" y="2875208"/>
                </a:lnTo>
                <a:lnTo>
                  <a:pt x="176468" y="2875208"/>
                </a:lnTo>
                <a:lnTo>
                  <a:pt x="176468" y="738905"/>
                </a:lnTo>
                <a:close/>
                <a:moveTo>
                  <a:pt x="1068180" y="3045747"/>
                </a:moveTo>
                <a:cubicBezTo>
                  <a:pt x="1068180" y="3045747"/>
                  <a:pt x="1068180" y="3045747"/>
                  <a:pt x="1068180" y="3045747"/>
                </a:cubicBezTo>
                <a:cubicBezTo>
                  <a:pt x="1178013" y="3045747"/>
                  <a:pt x="1267066" y="3134799"/>
                  <a:pt x="1267066" y="3244633"/>
                </a:cubicBezTo>
                <a:cubicBezTo>
                  <a:pt x="1267066" y="3244633"/>
                  <a:pt x="1267066" y="3244633"/>
                  <a:pt x="1267066" y="3244633"/>
                </a:cubicBezTo>
                <a:lnTo>
                  <a:pt x="1267066" y="3244633"/>
                </a:lnTo>
                <a:cubicBezTo>
                  <a:pt x="1267066" y="3244633"/>
                  <a:pt x="1267066" y="3244633"/>
                  <a:pt x="1267066" y="3244633"/>
                </a:cubicBezTo>
                <a:cubicBezTo>
                  <a:pt x="1267066" y="3354466"/>
                  <a:pt x="1178013" y="3443519"/>
                  <a:pt x="1068180" y="3443519"/>
                </a:cubicBezTo>
                <a:cubicBezTo>
                  <a:pt x="1068180" y="3443519"/>
                  <a:pt x="1068180" y="3443519"/>
                  <a:pt x="1068180" y="3443519"/>
                </a:cubicBezTo>
                <a:lnTo>
                  <a:pt x="1068180" y="3443519"/>
                </a:lnTo>
                <a:cubicBezTo>
                  <a:pt x="1068180" y="3443519"/>
                  <a:pt x="1068180" y="3443519"/>
                  <a:pt x="1068180" y="3443519"/>
                </a:cubicBezTo>
                <a:cubicBezTo>
                  <a:pt x="958346" y="3443519"/>
                  <a:pt x="869294" y="3354466"/>
                  <a:pt x="869294" y="3244633"/>
                </a:cubicBezTo>
                <a:cubicBezTo>
                  <a:pt x="869294" y="3244633"/>
                  <a:pt x="869294" y="3244633"/>
                  <a:pt x="869294" y="3244633"/>
                </a:cubicBezTo>
                <a:lnTo>
                  <a:pt x="869294" y="3244633"/>
                </a:lnTo>
                <a:cubicBezTo>
                  <a:pt x="869294" y="3244633"/>
                  <a:pt x="869294" y="3244633"/>
                  <a:pt x="869294" y="3244633"/>
                </a:cubicBezTo>
                <a:cubicBezTo>
                  <a:pt x="869294" y="3134799"/>
                  <a:pt x="958346" y="3045747"/>
                  <a:pt x="1068180" y="3045747"/>
                </a:cubicBezTo>
                <a:cubicBezTo>
                  <a:pt x="1068180" y="3045747"/>
                  <a:pt x="1068180" y="3045747"/>
                  <a:pt x="1068180" y="3045747"/>
                </a:cubicBezTo>
                <a:lnTo>
                  <a:pt x="1068180" y="3045747"/>
                </a:lnTo>
                <a:close/>
              </a:path>
            </a:pathLst>
          </a:custGeom>
          <a:solidFill>
            <a:srgbClr val="80DEEA"/>
          </a:solidFill>
          <a:ln w="56406" cap="flat">
            <a:noFill/>
            <a:prstDash val="solid"/>
            <a:miter/>
          </a:ln>
        </p:spPr>
        <p:txBody>
          <a:bodyPr rtlCol="0" anchor="ctr"/>
          <a:lstStyle/>
          <a:p>
            <a:endParaRPr lang="en-US">
              <a:solidFill>
                <a:schemeClr val="bg1">
                  <a:lumMod val="85000"/>
                </a:schemeClr>
              </a:solidFill>
            </a:endParaRPr>
          </a:p>
        </p:txBody>
      </p:sp>
      <p:sp>
        <p:nvSpPr>
          <p:cNvPr id="19" name="TextBox 18">
            <a:extLst>
              <a:ext uri="{FF2B5EF4-FFF2-40B4-BE49-F238E27FC236}">
                <a16:creationId xmlns:a16="http://schemas.microsoft.com/office/drawing/2014/main" id="{315520EB-0F65-403D-A973-B17B2A4C2E9D}"/>
              </a:ext>
            </a:extLst>
          </p:cNvPr>
          <p:cNvSpPr txBox="1"/>
          <p:nvPr/>
        </p:nvSpPr>
        <p:spPr>
          <a:xfrm>
            <a:off x="21401802" y="27189458"/>
            <a:ext cx="11104304" cy="1569660"/>
          </a:xfrm>
          <a:prstGeom prst="rect">
            <a:avLst/>
          </a:prstGeom>
          <a:noFill/>
        </p:spPr>
        <p:txBody>
          <a:bodyPr wrap="square" rtlCol="0">
            <a:spAutoFit/>
          </a:bodyPr>
          <a:lstStyle/>
          <a:p>
            <a:r>
              <a:rPr lang="en-US" sz="4800" dirty="0">
                <a:solidFill>
                  <a:srgbClr val="80DEEA"/>
                </a:solidFill>
                <a:latin typeface="Lato Black" panose="020F0A02020204030203" pitchFamily="34" charset="0"/>
                <a:cs typeface="Arial" panose="020B0604020202020204" pitchFamily="34" charset="0"/>
              </a:rPr>
              <a:t>Take a picture</a:t>
            </a:r>
            <a:r>
              <a:rPr lang="en-US" sz="4800" dirty="0">
                <a:solidFill>
                  <a:srgbClr val="80DEEA"/>
                </a:solidFill>
                <a:latin typeface="Lato" panose="020F0502020204030203" pitchFamily="34" charset="0"/>
                <a:cs typeface="Arial" panose="020B0604020202020204" pitchFamily="34" charset="0"/>
              </a:rPr>
              <a:t> to learn more and</a:t>
            </a:r>
            <a:br>
              <a:rPr lang="en-US" sz="4800" dirty="0">
                <a:solidFill>
                  <a:srgbClr val="80DEEA"/>
                </a:solidFill>
                <a:latin typeface="Lato" panose="020F0502020204030203" pitchFamily="34" charset="0"/>
                <a:cs typeface="Arial" panose="020B0604020202020204" pitchFamily="34" charset="0"/>
              </a:rPr>
            </a:br>
            <a:r>
              <a:rPr lang="en-US" sz="4800" dirty="0">
                <a:solidFill>
                  <a:srgbClr val="80DEEA"/>
                </a:solidFill>
                <a:latin typeface="Lato Black" panose="020F0A02020204030203" pitchFamily="34" charset="0"/>
                <a:cs typeface="Arial" panose="020B0604020202020204" pitchFamily="34" charset="0"/>
              </a:rPr>
              <a:t>download</a:t>
            </a:r>
            <a:r>
              <a:rPr lang="en-US" sz="4800" dirty="0">
                <a:solidFill>
                  <a:srgbClr val="80DEEA"/>
                </a:solidFill>
                <a:latin typeface="Lato" panose="020F0502020204030203" pitchFamily="34" charset="0"/>
                <a:cs typeface="Arial" panose="020B0604020202020204" pitchFamily="34" charset="0"/>
              </a:rPr>
              <a:t> the</a:t>
            </a:r>
            <a:r>
              <a:rPr lang="en-US" sz="4800" b="1" dirty="0">
                <a:solidFill>
                  <a:srgbClr val="80DEEA"/>
                </a:solidFill>
                <a:latin typeface="Lato" panose="020F0502020204030203" pitchFamily="34" charset="0"/>
                <a:cs typeface="Arial" panose="020B0604020202020204" pitchFamily="34" charset="0"/>
              </a:rPr>
              <a:t> </a:t>
            </a:r>
            <a:r>
              <a:rPr lang="en-US" sz="4800" dirty="0">
                <a:solidFill>
                  <a:srgbClr val="80DEEA"/>
                </a:solidFill>
                <a:latin typeface="Lato Black" panose="020F0A02020204030203" pitchFamily="34" charset="0"/>
                <a:cs typeface="Arial" panose="020B0604020202020204" pitchFamily="34" charset="0"/>
              </a:rPr>
              <a:t>full framework/library.</a:t>
            </a:r>
          </a:p>
        </p:txBody>
      </p:sp>
      <p:cxnSp>
        <p:nvCxnSpPr>
          <p:cNvPr id="24" name="Straight Arrow Connector 23">
            <a:extLst>
              <a:ext uri="{FF2B5EF4-FFF2-40B4-BE49-F238E27FC236}">
                <a16:creationId xmlns:a16="http://schemas.microsoft.com/office/drawing/2014/main" id="{32B70FBA-A2DF-453C-9792-CA6E8DB0D343}"/>
              </a:ext>
            </a:extLst>
          </p:cNvPr>
          <p:cNvCxnSpPr>
            <a:cxnSpLocks/>
          </p:cNvCxnSpPr>
          <p:nvPr/>
        </p:nvCxnSpPr>
        <p:spPr>
          <a:xfrm flipH="1">
            <a:off x="18327663" y="28096821"/>
            <a:ext cx="1297464" cy="0"/>
          </a:xfrm>
          <a:prstGeom prst="straightConnector1">
            <a:avLst/>
          </a:prstGeom>
          <a:ln w="66675">
            <a:solidFill>
              <a:srgbClr val="80DEEA"/>
            </a:solidFill>
            <a:prstDash val="sysDot"/>
            <a:tailEnd type="triangle"/>
          </a:ln>
        </p:spPr>
        <p:style>
          <a:lnRef idx="1">
            <a:schemeClr val="accent1"/>
          </a:lnRef>
          <a:fillRef idx="0">
            <a:schemeClr val="accent1"/>
          </a:fillRef>
          <a:effectRef idx="0">
            <a:schemeClr val="accent1"/>
          </a:effectRef>
          <a:fontRef idx="minor">
            <a:schemeClr val="tx1"/>
          </a:fontRef>
        </p:style>
      </p:cxnSp>
      <p:pic>
        <p:nvPicPr>
          <p:cNvPr id="26" name="Graphic 25">
            <a:extLst>
              <a:ext uri="{FF2B5EF4-FFF2-40B4-BE49-F238E27FC236}">
                <a16:creationId xmlns:a16="http://schemas.microsoft.com/office/drawing/2014/main" id="{3F6FAB3B-B12A-4813-B623-754F8AAB00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803453" y="25762334"/>
            <a:ext cx="5149036" cy="5149036"/>
          </a:xfrm>
          <a:prstGeom prst="rect">
            <a:avLst/>
          </a:prstGeom>
        </p:spPr>
      </p:pic>
      <p:grpSp>
        <p:nvGrpSpPr>
          <p:cNvPr id="15" name="Group 14">
            <a:extLst>
              <a:ext uri="{FF2B5EF4-FFF2-40B4-BE49-F238E27FC236}">
                <a16:creationId xmlns:a16="http://schemas.microsoft.com/office/drawing/2014/main" id="{0329B1CA-214D-4291-9B26-09BF251A29E5}"/>
              </a:ext>
            </a:extLst>
          </p:cNvPr>
          <p:cNvGrpSpPr/>
          <p:nvPr/>
        </p:nvGrpSpPr>
        <p:grpSpPr>
          <a:xfrm>
            <a:off x="-12763444" y="1822954"/>
            <a:ext cx="13171481" cy="12121646"/>
            <a:chOff x="-12763444" y="1822954"/>
            <a:chExt cx="13171481" cy="12121646"/>
          </a:xfrm>
        </p:grpSpPr>
        <p:sp>
          <p:nvSpPr>
            <p:cNvPr id="10" name="Rectangle 9">
              <a:extLst>
                <a:ext uri="{FF2B5EF4-FFF2-40B4-BE49-F238E27FC236}">
                  <a16:creationId xmlns:a16="http://schemas.microsoft.com/office/drawing/2014/main" id="{E3D2B1D5-1183-4B39-AACA-C61CE26A5A7A}"/>
                </a:ext>
              </a:extLst>
            </p:cNvPr>
            <p:cNvSpPr/>
            <p:nvPr/>
          </p:nvSpPr>
          <p:spPr>
            <a:xfrm>
              <a:off x="-12763444" y="1822954"/>
              <a:ext cx="10552066" cy="12121646"/>
            </a:xfrm>
            <a:prstGeom prst="rect">
              <a:avLst/>
            </a:prstGeom>
            <a:solidFill>
              <a:srgbClr val="FFF5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622A2D83-38E1-4B2A-932E-B59B71B1E657}"/>
                </a:ext>
              </a:extLst>
            </p:cNvPr>
            <p:cNvGrpSpPr/>
            <p:nvPr/>
          </p:nvGrpSpPr>
          <p:grpSpPr>
            <a:xfrm>
              <a:off x="-12269406" y="2280653"/>
              <a:ext cx="12677443" cy="11103168"/>
              <a:chOff x="-11094474" y="24730735"/>
              <a:chExt cx="12677443" cy="11103168"/>
            </a:xfrm>
          </p:grpSpPr>
          <p:sp>
            <p:nvSpPr>
              <p:cNvPr id="6" name="Arrow: Right 5">
                <a:extLst>
                  <a:ext uri="{FF2B5EF4-FFF2-40B4-BE49-F238E27FC236}">
                    <a16:creationId xmlns:a16="http://schemas.microsoft.com/office/drawing/2014/main" id="{CDF64A8A-E438-4363-8062-7EFE9A7926CA}"/>
                  </a:ext>
                </a:extLst>
              </p:cNvPr>
              <p:cNvSpPr/>
              <p:nvPr/>
            </p:nvSpPr>
            <p:spPr>
              <a:xfrm>
                <a:off x="-2493639" y="24898057"/>
                <a:ext cx="4076608" cy="5694869"/>
              </a:xfrm>
              <a:prstGeom prst="rightArrow">
                <a:avLst/>
              </a:prstGeom>
              <a:solidFill>
                <a:srgbClr val="FFF5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1386028-1715-44A1-A0E6-46B6D2DD5C9F}"/>
                  </a:ext>
                </a:extLst>
              </p:cNvPr>
              <p:cNvSpPr txBox="1"/>
              <p:nvPr/>
            </p:nvSpPr>
            <p:spPr>
              <a:xfrm>
                <a:off x="-11094474" y="24730735"/>
                <a:ext cx="9563989" cy="11103168"/>
              </a:xfrm>
              <a:prstGeom prst="rect">
                <a:avLst/>
              </a:prstGeom>
              <a:solidFill>
                <a:srgbClr val="FFF59D"/>
              </a:solidFill>
              <a:ln>
                <a:noFill/>
              </a:ln>
            </p:spPr>
            <p:txBody>
              <a:bodyPr wrap="square" rtlCol="0">
                <a:spAutoFit/>
              </a:bodyPr>
              <a:lstStyle/>
              <a:p>
                <a:pPr marL="742950" indent="-742950">
                  <a:lnSpc>
                    <a:spcPct val="120000"/>
                  </a:lnSpc>
                  <a:buAutoNum type="arabicPeriod"/>
                </a:pPr>
                <a:r>
                  <a:rPr lang="en-US" sz="4000" dirty="0">
                    <a:latin typeface="Lato" panose="020F0502020204030203" pitchFamily="34" charset="0"/>
                    <a:cs typeface="Arial" panose="020B0604020202020204" pitchFamily="34" charset="0"/>
                  </a:rPr>
                  <a:t>Keep </a:t>
                </a:r>
                <a:r>
                  <a:rPr lang="en-US" sz="4000" b="1" dirty="0">
                    <a:latin typeface="Lato" panose="020F0502020204030203" pitchFamily="34" charset="0"/>
                    <a:cs typeface="Arial" panose="020B0604020202020204" pitchFamily="34" charset="0"/>
                  </a:rPr>
                  <a:t>font size</a:t>
                </a:r>
                <a:r>
                  <a:rPr lang="en-US" sz="4000" dirty="0">
                    <a:latin typeface="Lato" panose="020F0502020204030203" pitchFamily="34" charset="0"/>
                    <a:cs typeface="Arial" panose="020B0604020202020204" pitchFamily="34" charset="0"/>
                  </a:rPr>
                  <a:t> as high above </a:t>
                </a:r>
                <a:r>
                  <a:rPr lang="en-US" sz="4000" b="1" dirty="0">
                    <a:latin typeface="Lato" panose="020F0502020204030203" pitchFamily="34" charset="0"/>
                    <a:cs typeface="Arial" panose="020B0604020202020204" pitchFamily="34" charset="0"/>
                  </a:rPr>
                  <a:t>28+</a:t>
                </a:r>
                <a:r>
                  <a:rPr lang="en-US" sz="4000" dirty="0">
                    <a:latin typeface="Lato" panose="020F0502020204030203" pitchFamily="34" charset="0"/>
                    <a:cs typeface="Arial" panose="020B0604020202020204" pitchFamily="34" charset="0"/>
                  </a:rPr>
                  <a:t> as possible.</a:t>
                </a:r>
                <a:br>
                  <a:rPr lang="en-US" sz="4000" dirty="0">
                    <a:latin typeface="Lato" panose="020F0502020204030203" pitchFamily="34" charset="0"/>
                    <a:cs typeface="Arial" panose="020B0604020202020204" pitchFamily="34" charset="0"/>
                  </a:rPr>
                </a:br>
                <a:endParaRPr lang="en-US" sz="4000" dirty="0">
                  <a:latin typeface="Lato" panose="020F0502020204030203" pitchFamily="34" charset="0"/>
                  <a:cs typeface="Arial" panose="020B0604020202020204" pitchFamily="34" charset="0"/>
                </a:endParaRPr>
              </a:p>
              <a:p>
                <a:pPr marL="742950" indent="-742950">
                  <a:lnSpc>
                    <a:spcPct val="120000"/>
                  </a:lnSpc>
                  <a:buAutoNum type="arabicPeriod"/>
                </a:pPr>
                <a:r>
                  <a:rPr lang="en-US" sz="4000" dirty="0">
                    <a:latin typeface="Lato" panose="020F0502020204030203" pitchFamily="34" charset="0"/>
                    <a:cs typeface="Arial" panose="020B0604020202020204" pitchFamily="34" charset="0"/>
                  </a:rPr>
                  <a:t>Keep your summary tight. </a:t>
                </a:r>
                <a:r>
                  <a:rPr lang="en-US" sz="4000" b="1" dirty="0">
                    <a:latin typeface="Lato" panose="020F0502020204030203" pitchFamily="34" charset="0"/>
                    <a:cs typeface="Arial" panose="020B0604020202020204" pitchFamily="34" charset="0"/>
                  </a:rPr>
                  <a:t>Think</a:t>
                </a:r>
                <a:r>
                  <a:rPr lang="en-US" sz="4000" dirty="0">
                    <a:latin typeface="Lato" panose="020F0502020204030203" pitchFamily="34" charset="0"/>
                    <a:cs typeface="Arial" panose="020B0604020202020204" pitchFamily="34" charset="0"/>
                  </a:rPr>
                  <a:t> of it like a 5-sec commercial pitch.</a:t>
                </a:r>
                <a:br>
                  <a:rPr lang="en-US" sz="4000" dirty="0">
                    <a:latin typeface="Lato" panose="020F0502020204030203" pitchFamily="34" charset="0"/>
                    <a:cs typeface="Arial" panose="020B0604020202020204" pitchFamily="34" charset="0"/>
                  </a:rPr>
                </a:br>
                <a:endParaRPr lang="en-US" sz="4000" dirty="0">
                  <a:latin typeface="Lato" panose="020F0502020204030203" pitchFamily="34" charset="0"/>
                  <a:cs typeface="Arial" panose="020B0604020202020204" pitchFamily="34" charset="0"/>
                </a:endParaRPr>
              </a:p>
              <a:p>
                <a:pPr marL="742950" indent="-742950">
                  <a:lnSpc>
                    <a:spcPct val="120000"/>
                  </a:lnSpc>
                  <a:buAutoNum type="arabicPeriod"/>
                </a:pPr>
                <a:r>
                  <a:rPr lang="en-US" sz="4000" dirty="0">
                    <a:latin typeface="Lato" panose="020F0502020204030203" pitchFamily="34" charset="0"/>
                    <a:cs typeface="Arial" panose="020B0604020202020204" pitchFamily="34" charset="0"/>
                  </a:rPr>
                  <a:t>The </a:t>
                </a:r>
                <a:r>
                  <a:rPr lang="en-US" sz="4000" b="1" dirty="0">
                    <a:latin typeface="Lato" panose="020F0502020204030203" pitchFamily="34" charset="0"/>
                    <a:cs typeface="Arial" panose="020B0604020202020204" pitchFamily="34" charset="0"/>
                  </a:rPr>
                  <a:t>more content you add here</a:t>
                </a:r>
                <a:r>
                  <a:rPr lang="en-US" sz="4000" dirty="0">
                    <a:latin typeface="Lato" panose="020F0502020204030203" pitchFamily="34" charset="0"/>
                    <a:cs typeface="Arial" panose="020B0604020202020204" pitchFamily="34" charset="0"/>
                  </a:rPr>
                  <a:t>, the </a:t>
                </a:r>
                <a:r>
                  <a:rPr lang="en-US" sz="4000" b="1" dirty="0">
                    <a:latin typeface="Lato" panose="020F0502020204030203" pitchFamily="34" charset="0"/>
                    <a:cs typeface="Arial" panose="020B0604020202020204" pitchFamily="34" charset="0"/>
                  </a:rPr>
                  <a:t>more</a:t>
                </a:r>
                <a:r>
                  <a:rPr lang="en-US" sz="4000" dirty="0">
                    <a:latin typeface="Lato" panose="020F0502020204030203" pitchFamily="34" charset="0"/>
                    <a:cs typeface="Arial" panose="020B0604020202020204" pitchFamily="34" charset="0"/>
                  </a:rPr>
                  <a:t> </a:t>
                </a:r>
                <a:r>
                  <a:rPr lang="en-US" sz="4000" b="1" dirty="0">
                    <a:latin typeface="Lato" panose="020F0502020204030203" pitchFamily="34" charset="0"/>
                    <a:cs typeface="Arial" panose="020B0604020202020204" pitchFamily="34" charset="0"/>
                  </a:rPr>
                  <a:t>cognitive load</a:t>
                </a:r>
                <a:r>
                  <a:rPr lang="en-US" sz="4000" dirty="0">
                    <a:latin typeface="Lato" panose="020F0502020204030203" pitchFamily="34" charset="0"/>
                    <a:cs typeface="Arial" panose="020B0604020202020204" pitchFamily="34" charset="0"/>
                  </a:rPr>
                  <a:t> you add, and the more you’ll turn people off engaging. </a:t>
                </a:r>
                <a:br>
                  <a:rPr lang="en-US" sz="4000" dirty="0">
                    <a:latin typeface="Lato" panose="020F0502020204030203" pitchFamily="34" charset="0"/>
                    <a:cs typeface="Arial" panose="020B0604020202020204" pitchFamily="34" charset="0"/>
                  </a:rPr>
                </a:br>
                <a:endParaRPr lang="en-US" sz="4000" dirty="0">
                  <a:latin typeface="Lato" panose="020F0502020204030203" pitchFamily="34" charset="0"/>
                  <a:cs typeface="Arial" panose="020B0604020202020204" pitchFamily="34" charset="0"/>
                </a:endParaRPr>
              </a:p>
              <a:p>
                <a:pPr marL="742950" indent="-742950">
                  <a:lnSpc>
                    <a:spcPct val="120000"/>
                  </a:lnSpc>
                  <a:buAutoNum type="arabicPeriod"/>
                </a:pPr>
                <a:r>
                  <a:rPr lang="en-US" sz="4000" b="1" i="1" dirty="0">
                    <a:latin typeface="Lato" panose="020F0502020204030203" pitchFamily="34" charset="0"/>
                    <a:cs typeface="Arial" panose="020B0604020202020204" pitchFamily="34" charset="0"/>
                  </a:rPr>
                  <a:t>Less</a:t>
                </a:r>
                <a:r>
                  <a:rPr lang="en-US" sz="4000" dirty="0">
                    <a:latin typeface="Lato" panose="020F0502020204030203" pitchFamily="34" charset="0"/>
                    <a:cs typeface="Arial" panose="020B0604020202020204" pitchFamily="34" charset="0"/>
                  </a:rPr>
                  <a:t> content </a:t>
                </a:r>
                <a:r>
                  <a:rPr lang="en-US" sz="4000" b="1" dirty="0">
                    <a:latin typeface="Lato" panose="020F0502020204030203" pitchFamily="34" charset="0"/>
                    <a:cs typeface="Arial" panose="020B0604020202020204" pitchFamily="34" charset="0"/>
                  </a:rPr>
                  <a:t>= </a:t>
                </a:r>
                <a:r>
                  <a:rPr lang="en-US" sz="4000" b="1" i="1" dirty="0">
                    <a:latin typeface="Lato" panose="020F0502020204030203" pitchFamily="34" charset="0"/>
                    <a:cs typeface="Arial" panose="020B0604020202020204" pitchFamily="34" charset="0"/>
                  </a:rPr>
                  <a:t>more</a:t>
                </a:r>
                <a:r>
                  <a:rPr lang="en-US" sz="4000" dirty="0">
                    <a:latin typeface="Lato" panose="020F0502020204030203" pitchFamily="34" charset="0"/>
                    <a:cs typeface="Arial" panose="020B0604020202020204" pitchFamily="34" charset="0"/>
                  </a:rPr>
                  <a:t> readers.</a:t>
                </a:r>
              </a:p>
              <a:p>
                <a:pPr marL="742950" indent="-742950">
                  <a:lnSpc>
                    <a:spcPct val="120000"/>
                  </a:lnSpc>
                  <a:buAutoNum type="arabicPeriod"/>
                </a:pPr>
                <a:endParaRPr lang="en-US" sz="4000" dirty="0">
                  <a:latin typeface="Lato" panose="020F0502020204030203" pitchFamily="34" charset="0"/>
                  <a:cs typeface="Arial" panose="020B0604020202020204" pitchFamily="34" charset="0"/>
                </a:endParaRPr>
              </a:p>
              <a:p>
                <a:pPr marL="742950" indent="-742950">
                  <a:lnSpc>
                    <a:spcPct val="120000"/>
                  </a:lnSpc>
                  <a:buAutoNum type="arabicPeriod"/>
                </a:pPr>
                <a:r>
                  <a:rPr lang="en-US" sz="4000" dirty="0">
                    <a:latin typeface="Lato" panose="020F0502020204030203" pitchFamily="34" charset="0"/>
                    <a:cs typeface="Arial" panose="020B0604020202020204" pitchFamily="34" charset="0"/>
                  </a:rPr>
                  <a:t>Add your project logo, if you have one.</a:t>
                </a:r>
                <a:br>
                  <a:rPr lang="en-US" sz="4000" dirty="0">
                    <a:latin typeface="Lato" panose="020F0502020204030203" pitchFamily="34" charset="0"/>
                    <a:cs typeface="Arial" panose="020B0604020202020204" pitchFamily="34" charset="0"/>
                  </a:rPr>
                </a:br>
                <a:endParaRPr lang="en-US" sz="4000" dirty="0">
                  <a:latin typeface="Lato" panose="020F0502020204030203" pitchFamily="34" charset="0"/>
                  <a:cs typeface="Arial" panose="020B0604020202020204" pitchFamily="34" charset="0"/>
                </a:endParaRPr>
              </a:p>
              <a:p>
                <a:pPr marL="742950" indent="-742950">
                  <a:lnSpc>
                    <a:spcPct val="120000"/>
                  </a:lnSpc>
                  <a:buAutoNum type="arabicPeriod"/>
                </a:pPr>
                <a:r>
                  <a:rPr lang="en-US" sz="4000" dirty="0">
                    <a:latin typeface="Lato" panose="020F0502020204030203" pitchFamily="34" charset="0"/>
                    <a:cs typeface="Arial" panose="020B0604020202020204" pitchFamily="34" charset="0"/>
                  </a:rPr>
                  <a:t>Now </a:t>
                </a:r>
                <a:r>
                  <a:rPr lang="en-US" sz="4000" b="1" dirty="0">
                    <a:latin typeface="Lato" panose="020F0502020204030203" pitchFamily="34" charset="0"/>
                    <a:cs typeface="Arial" panose="020B0604020202020204" pitchFamily="34" charset="0"/>
                  </a:rPr>
                  <a:t>delete this</a:t>
                </a:r>
                <a:r>
                  <a:rPr lang="en-US" sz="4000" dirty="0">
                    <a:latin typeface="Lato" panose="020F0502020204030203" pitchFamily="34" charset="0"/>
                    <a:cs typeface="Arial" panose="020B0604020202020204" pitchFamily="34" charset="0"/>
                  </a:rPr>
                  <a:t> text box. </a:t>
                </a:r>
                <a:r>
                  <a:rPr lang="en-US" sz="4000" dirty="0">
                    <a:latin typeface="Lato" panose="020F0502020204030203" pitchFamily="34" charset="0"/>
                    <a:cs typeface="Arial" panose="020B0604020202020204" pitchFamily="34" charset="0"/>
                    <a:sym typeface="Wingdings" panose="05000000000000000000" pitchFamily="2" charset="2"/>
                  </a:rPr>
                  <a:t></a:t>
                </a:r>
                <a:endParaRPr lang="en-US" sz="4000" dirty="0">
                  <a:latin typeface="Lato" panose="020F0502020204030203" pitchFamily="34" charset="0"/>
                  <a:cs typeface="Arial" panose="020B0604020202020204" pitchFamily="34" charset="0"/>
                </a:endParaRPr>
              </a:p>
            </p:txBody>
          </p:sp>
        </p:grpSp>
      </p:grpSp>
      <p:sp>
        <p:nvSpPr>
          <p:cNvPr id="17" name="Graphic 18">
            <a:extLst>
              <a:ext uri="{FF2B5EF4-FFF2-40B4-BE49-F238E27FC236}">
                <a16:creationId xmlns:a16="http://schemas.microsoft.com/office/drawing/2014/main" id="{C1210836-80D5-470E-883D-041B85957069}"/>
              </a:ext>
            </a:extLst>
          </p:cNvPr>
          <p:cNvSpPr/>
          <p:nvPr/>
        </p:nvSpPr>
        <p:spPr>
          <a:xfrm>
            <a:off x="587854" y="1655356"/>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sp>
        <p:nvSpPr>
          <p:cNvPr id="20" name="Rectangle 19">
            <a:extLst>
              <a:ext uri="{FF2B5EF4-FFF2-40B4-BE49-F238E27FC236}">
                <a16:creationId xmlns:a16="http://schemas.microsoft.com/office/drawing/2014/main" id="{6BA4CF46-E210-4322-91D1-2A41779F64E4}"/>
              </a:ext>
            </a:extLst>
          </p:cNvPr>
          <p:cNvSpPr/>
          <p:nvPr/>
        </p:nvSpPr>
        <p:spPr>
          <a:xfrm>
            <a:off x="1021436" y="1350919"/>
            <a:ext cx="8050474" cy="821892"/>
          </a:xfrm>
          <a:prstGeom prst="rect">
            <a:avLst/>
          </a:prstGeom>
        </p:spPr>
        <p:txBody>
          <a:bodyPr wrap="none">
            <a:spAutoFit/>
          </a:bodyPr>
          <a:lstStyle/>
          <a:p>
            <a:pPr>
              <a:lnSpc>
                <a:spcPct val="120000"/>
              </a:lnSpc>
            </a:pPr>
            <a:r>
              <a:rPr lang="en-US" sz="4400" dirty="0">
                <a:solidFill>
                  <a:schemeClr val="bg1">
                    <a:lumMod val="50000"/>
                  </a:schemeClr>
                </a:solidFill>
                <a:latin typeface="Lato" panose="020F0502020204030203" pitchFamily="34" charset="0"/>
                <a:cs typeface="Arial" panose="020B0604020202020204" pitchFamily="34" charset="0"/>
              </a:rPr>
              <a:t>FWK/LIBRARY:</a:t>
            </a:r>
            <a:r>
              <a:rPr lang="en-US" sz="4400" b="1" dirty="0">
                <a:latin typeface="Lato Black" panose="020F0A02020204030203" pitchFamily="34" charset="0"/>
                <a:cs typeface="Arial" panose="020B0604020202020204" pitchFamily="34" charset="0"/>
              </a:rPr>
              <a:t> </a:t>
            </a:r>
            <a:r>
              <a:rPr lang="en-US" sz="4400" b="1" dirty="0">
                <a:highlight>
                  <a:srgbClr val="FFC107"/>
                </a:highlight>
                <a:latin typeface="Lato Black" panose="020F0A02020204030203" pitchFamily="34" charset="0"/>
                <a:cs typeface="Arial" panose="020B0604020202020204" pitchFamily="34" charset="0"/>
              </a:rPr>
              <a:t>Leeroy</a:t>
            </a:r>
            <a:r>
              <a:rPr lang="en-US" sz="4400" b="1" dirty="0">
                <a:latin typeface="Lato Black" panose="020F0A02020204030203" pitchFamily="34" charset="0"/>
                <a:cs typeface="Arial" panose="020B0604020202020204" pitchFamily="34" charset="0"/>
              </a:rPr>
              <a:t> </a:t>
            </a:r>
            <a:r>
              <a:rPr lang="en-US" sz="4400" dirty="0">
                <a:latin typeface="Lato" panose="020F0502020204030203" pitchFamily="34" charset="0"/>
                <a:cs typeface="Arial" panose="020B0604020202020204" pitchFamily="34" charset="0"/>
              </a:rPr>
              <a:t>Jenkins</a:t>
            </a:r>
            <a:endParaRPr lang="en-US" sz="4400" b="1" dirty="0">
              <a:latin typeface="Lato Black" panose="020F0A02020204030203" pitchFamily="34" charset="0"/>
              <a:cs typeface="Arial" panose="020B0604020202020204" pitchFamily="34" charset="0"/>
            </a:endParaRPr>
          </a:p>
        </p:txBody>
      </p:sp>
      <p:sp>
        <p:nvSpPr>
          <p:cNvPr id="21" name="TextBox 20">
            <a:extLst>
              <a:ext uri="{FF2B5EF4-FFF2-40B4-BE49-F238E27FC236}">
                <a16:creationId xmlns:a16="http://schemas.microsoft.com/office/drawing/2014/main" id="{CAC155C6-7E35-4156-B9B3-271571AF60CC}"/>
              </a:ext>
            </a:extLst>
          </p:cNvPr>
          <p:cNvSpPr txBox="1"/>
          <p:nvPr/>
        </p:nvSpPr>
        <p:spPr>
          <a:xfrm>
            <a:off x="41184576" y="1350919"/>
            <a:ext cx="8275436" cy="1754326"/>
          </a:xfrm>
          <a:prstGeom prst="rect">
            <a:avLst/>
          </a:prstGeom>
          <a:noFill/>
        </p:spPr>
        <p:txBody>
          <a:bodyPr wrap="square" rtlCol="0">
            <a:spAutoFit/>
          </a:bodyPr>
          <a:lstStyle/>
          <a:p>
            <a:r>
              <a:rPr lang="en-US" sz="5400" b="1" i="1" dirty="0">
                <a:latin typeface="Lato" panose="020F0502020204030203" pitchFamily="34" charset="0"/>
                <a:cs typeface="Lato" panose="020F0502020204030203" pitchFamily="34" charset="0"/>
              </a:rPr>
              <a:t>Framework/Library Name</a:t>
            </a:r>
            <a:br>
              <a:rPr lang="en-US" sz="5400" i="1" dirty="0">
                <a:latin typeface="Lato" panose="020F0502020204030203" pitchFamily="34" charset="0"/>
                <a:cs typeface="Lato" panose="020F0502020204030203" pitchFamily="34" charset="0"/>
              </a:rPr>
            </a:br>
            <a:r>
              <a:rPr lang="en-US" sz="5400" i="1" dirty="0">
                <a:latin typeface="Lato" panose="020F0502020204030203" pitchFamily="34" charset="0"/>
                <a:cs typeface="Lato" panose="020F0502020204030203" pitchFamily="34" charset="0"/>
              </a:rPr>
              <a:t>Category</a:t>
            </a:r>
          </a:p>
        </p:txBody>
      </p:sp>
      <p:sp>
        <p:nvSpPr>
          <p:cNvPr id="22" name="TextBox 21">
            <a:extLst>
              <a:ext uri="{FF2B5EF4-FFF2-40B4-BE49-F238E27FC236}">
                <a16:creationId xmlns:a16="http://schemas.microsoft.com/office/drawing/2014/main" id="{C3F61B32-8F5A-4CA2-B549-F3CD26098007}"/>
              </a:ext>
            </a:extLst>
          </p:cNvPr>
          <p:cNvSpPr txBox="1"/>
          <p:nvPr/>
        </p:nvSpPr>
        <p:spPr>
          <a:xfrm>
            <a:off x="41667014" y="3221951"/>
            <a:ext cx="7517322" cy="2800767"/>
          </a:xfrm>
          <a:prstGeom prst="rect">
            <a:avLst/>
          </a:prstGeom>
          <a:noFill/>
        </p:spPr>
        <p:txBody>
          <a:bodyPr wrap="square" rtlCol="0">
            <a:spAutoFit/>
          </a:bodyPr>
          <a:lstStyle/>
          <a:p>
            <a:pPr>
              <a:lnSpc>
                <a:spcPct val="100000"/>
              </a:lnSpc>
              <a:spcBef>
                <a:spcPts val="0"/>
              </a:spcBef>
            </a:pPr>
            <a:r>
              <a:rPr lang="en-US" sz="4400" dirty="0">
                <a:latin typeface="Lato" panose="020F0502020204030203" pitchFamily="34" charset="0"/>
                <a:cs typeface="Lato" panose="020F0502020204030203" pitchFamily="34" charset="0"/>
              </a:rPr>
              <a:t>Leeroy</a:t>
            </a:r>
            <a:r>
              <a:rPr lang="en-US" sz="4400" b="1" dirty="0">
                <a:latin typeface="Lato" panose="020F0502020204030203" pitchFamily="34" charset="0"/>
                <a:cs typeface="Lato" panose="020F0502020204030203" pitchFamily="34" charset="0"/>
              </a:rPr>
              <a:t> </a:t>
            </a:r>
            <a:r>
              <a:rPr lang="en-US" sz="4400" dirty="0">
                <a:latin typeface="Lato" panose="020F0502020204030203" pitchFamily="34" charset="0"/>
                <a:cs typeface="Lato" panose="020F0502020204030203" pitchFamily="34" charset="0"/>
              </a:rPr>
              <a:t>Jenkins, contributor2, </a:t>
            </a:r>
            <a:br>
              <a:rPr lang="en-US" sz="4400" dirty="0">
                <a:latin typeface="Lato" panose="020F0502020204030203" pitchFamily="34" charset="0"/>
                <a:cs typeface="Lato" panose="020F0502020204030203" pitchFamily="34" charset="0"/>
              </a:rPr>
            </a:br>
            <a:r>
              <a:rPr lang="en-US" sz="4400" dirty="0">
                <a:latin typeface="Lato" panose="020F0502020204030203" pitchFamily="34" charset="0"/>
                <a:cs typeface="Lato" panose="020F0502020204030203" pitchFamily="34" charset="0"/>
              </a:rPr>
              <a:t>contributor3, contributor4, contributor5, contributor6, contributor7</a:t>
            </a:r>
            <a:endParaRPr lang="en-US" sz="4400" b="1" dirty="0">
              <a:latin typeface="Lato" panose="020F0502020204030203" pitchFamily="34" charset="0"/>
              <a:cs typeface="Lato" panose="020F0502020204030203" pitchFamily="34" charset="0"/>
            </a:endParaRPr>
          </a:p>
        </p:txBody>
      </p:sp>
      <p:sp>
        <p:nvSpPr>
          <p:cNvPr id="23" name="Graphic 18">
            <a:extLst>
              <a:ext uri="{FF2B5EF4-FFF2-40B4-BE49-F238E27FC236}">
                <a16:creationId xmlns:a16="http://schemas.microsoft.com/office/drawing/2014/main" id="{1B355378-8069-4F41-9F33-76FF52B1D680}"/>
              </a:ext>
            </a:extLst>
          </p:cNvPr>
          <p:cNvSpPr/>
          <p:nvPr/>
        </p:nvSpPr>
        <p:spPr>
          <a:xfrm>
            <a:off x="41175280" y="3423118"/>
            <a:ext cx="360430" cy="335196"/>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a:p>
        </p:txBody>
      </p:sp>
      <p:pic>
        <p:nvPicPr>
          <p:cNvPr id="14" name="Picture 13" descr="A close up of a logo&#10;&#10;Description automatically generated">
            <a:extLst>
              <a:ext uri="{FF2B5EF4-FFF2-40B4-BE49-F238E27FC236}">
                <a16:creationId xmlns:a16="http://schemas.microsoft.com/office/drawing/2014/main" id="{26167A3E-12C4-46BB-AE7E-13C0A2DC1C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864907" y="28759118"/>
            <a:ext cx="4187640" cy="2937598"/>
          </a:xfrm>
          <a:prstGeom prst="rect">
            <a:avLst/>
          </a:prstGeom>
        </p:spPr>
      </p:pic>
    </p:spTree>
    <p:extLst>
      <p:ext uri="{BB962C8B-B14F-4D97-AF65-F5344CB8AC3E}">
        <p14:creationId xmlns:p14="http://schemas.microsoft.com/office/powerpoint/2010/main" val="425284579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5865</TotalTime>
  <Words>392</Words>
  <Application>Microsoft Office PowerPoint</Application>
  <PresentationFormat>Custom</PresentationFormat>
  <Paragraphs>61</Paragraphs>
  <Slides>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Calibri Light</vt:lpstr>
      <vt:lpstr>Verdana</vt:lpstr>
      <vt:lpstr>Lato Black</vt:lpstr>
      <vt:lpstr>Lato</vt:lpstr>
      <vt:lpstr>Calibri</vt:lpstr>
      <vt:lpstr>Arial</vt:lpstr>
      <vt:lpstr>Office Theme</vt:lpstr>
      <vt:lpstr>Notes:  1. Correct fonts won’t load until you open this in PowerPoint (e.g., if you’re previewing this in your browser it’ll look uglier than it actually is).  2. Generate QR codes here: https://www.qrcode-monkey.com/ </vt:lpstr>
      <vt:lpstr>Main summary goes here, translated into plain English. Emphasize the important 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Bill Sawyer</cp:lastModifiedBy>
  <cp:revision>275</cp:revision>
  <dcterms:created xsi:type="dcterms:W3CDTF">2018-09-16T19:13:41Z</dcterms:created>
  <dcterms:modified xsi:type="dcterms:W3CDTF">2019-06-17T02:44:04Z</dcterms:modified>
</cp:coreProperties>
</file>